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7"/>
  </p:notesMasterIdLst>
  <p:sldIdLst>
    <p:sldId id="256" r:id="rId2"/>
    <p:sldId id="257" r:id="rId3"/>
    <p:sldId id="258" r:id="rId4"/>
    <p:sldId id="266" r:id="rId5"/>
    <p:sldId id="259" r:id="rId6"/>
    <p:sldId id="265" r:id="rId7"/>
    <p:sldId id="260" r:id="rId8"/>
    <p:sldId id="261" r:id="rId9"/>
    <p:sldId id="262" r:id="rId10"/>
    <p:sldId id="263" r:id="rId11"/>
    <p:sldId id="291" r:id="rId12"/>
    <p:sldId id="290" r:id="rId13"/>
    <p:sldId id="26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8" r:id="rId35"/>
    <p:sldId id="289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60"/>
  </p:normalViewPr>
  <p:slideViewPr>
    <p:cSldViewPr snapToGrid="0">
      <p:cViewPr varScale="1">
        <p:scale>
          <a:sx n="89" d="100"/>
          <a:sy n="89" d="100"/>
        </p:scale>
        <p:origin x="82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 of Smartphone</a:t>
            </a:r>
            <a:r>
              <a:rPr lang="en-US" baseline="0" dirty="0"/>
              <a:t> Users 1995 - Recent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of users (in Billions)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1995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0.09</c:v>
                </c:pt>
                <c:pt idx="1">
                  <c:v>2.2000000000000002</c:v>
                </c:pt>
                <c:pt idx="2">
                  <c:v>3</c:v>
                </c:pt>
                <c:pt idx="3">
                  <c:v>4.1500000000000004</c:v>
                </c:pt>
                <c:pt idx="4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A5-4907-8B04-66C98A7B61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1995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A5-4907-8B04-66C98A7B61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1995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A5-4907-8B04-66C98A7B6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828968"/>
        <c:axId val="430828640"/>
      </c:lineChart>
      <c:catAx>
        <c:axId val="430828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43930132747356154"/>
              <c:y val="0.89801182384622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828640"/>
        <c:crosses val="autoZero"/>
        <c:auto val="1"/>
        <c:lblAlgn val="ctr"/>
        <c:lblOffset val="100"/>
        <c:noMultiLvlLbl val="0"/>
      </c:catAx>
      <c:valAx>
        <c:axId val="430828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 of Users</a:t>
                </a:r>
                <a:r>
                  <a:rPr lang="en-US" baseline="0" dirty="0"/>
                  <a:t> (in Billions)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828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06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98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59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747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308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1045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468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251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355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99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13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089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270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292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485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161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2619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800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540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7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0262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743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659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236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9792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449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464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8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50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708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308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97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 descr="B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3959528"/>
            <a:ext cx="7772400" cy="74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6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50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50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5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57200" y="1706587"/>
            <a:ext cx="4040188" cy="300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5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4"/>
          </p:nvPr>
        </p:nvSpPr>
        <p:spPr>
          <a:xfrm>
            <a:off x="4645026" y="1706587"/>
            <a:ext cx="4041775" cy="300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50" cy="451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57201" y="1076327"/>
            <a:ext cx="3008313" cy="364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792288" y="3350722"/>
            <a:ext cx="5486400" cy="54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7"/>
          <p:cNvSpPr>
            <a:spLocks noGrp="1"/>
          </p:cNvSpPr>
          <p:nvPr>
            <p:ph type="pic" idx="2"/>
          </p:nvPr>
        </p:nvSpPr>
        <p:spPr>
          <a:xfrm>
            <a:off x="1792288" y="209853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792288" y="3947017"/>
            <a:ext cx="5486400" cy="76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633355" y="3604649"/>
            <a:ext cx="7877287" cy="11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4800" dirty="0"/>
              <a:t>Capstone Presentation</a:t>
            </a:r>
            <a:endParaRPr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;p8">
            <a:extLst>
              <a:ext uri="{FF2B5EF4-FFF2-40B4-BE49-F238E27FC236}">
                <a16:creationId xmlns:a16="http://schemas.microsoft.com/office/drawing/2014/main" id="{45450D80-226F-489A-BA8B-EE1765AD6119}"/>
              </a:ext>
            </a:extLst>
          </p:cNvPr>
          <p:cNvSpPr txBox="1">
            <a:spLocks/>
          </p:cNvSpPr>
          <p:nvPr/>
        </p:nvSpPr>
        <p:spPr>
          <a:xfrm>
            <a:off x="7229138" y="4756641"/>
            <a:ext cx="2237591" cy="34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By Sachin Karki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D4DD4-1CCD-47A3-AEFB-146EFBB934ED}"/>
              </a:ext>
            </a:extLst>
          </p:cNvPr>
          <p:cNvSpPr txBox="1"/>
          <p:nvPr/>
        </p:nvSpPr>
        <p:spPr>
          <a:xfrm>
            <a:off x="1476485" y="4159129"/>
            <a:ext cx="6212542" cy="48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CSCI.4923 Capstone in Interprofessional Informatics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DE17D-8B43-4B8C-8415-C41ABAE9FEB9}"/>
              </a:ext>
            </a:extLst>
          </p:cNvPr>
          <p:cNvSpPr txBox="1"/>
          <p:nvPr/>
        </p:nvSpPr>
        <p:spPr>
          <a:xfrm>
            <a:off x="3726852" y="4582453"/>
            <a:ext cx="223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Dr. Jian Zhang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Quick Note on Personality Type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69B2-9AFD-44D3-B947-87DC64D6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535" y="888601"/>
            <a:ext cx="3888889" cy="2392482"/>
          </a:xfrm>
        </p:spPr>
        <p:txBody>
          <a:bodyPr/>
          <a:lstStyle/>
          <a:p>
            <a:r>
              <a:rPr lang="en-US" sz="2400" dirty="0"/>
              <a:t>Personality Type 0 (A)	</a:t>
            </a:r>
          </a:p>
          <a:p>
            <a:pPr lvl="1"/>
            <a:r>
              <a:rPr lang="en-US" sz="2000" dirty="0"/>
              <a:t>Easy-going</a:t>
            </a:r>
            <a:r>
              <a:rPr lang="en-US" sz="1600" dirty="0"/>
              <a:t>		</a:t>
            </a:r>
          </a:p>
          <a:p>
            <a:pPr lvl="1"/>
            <a:r>
              <a:rPr lang="en-US" sz="2000" dirty="0"/>
              <a:t>Laid-back </a:t>
            </a:r>
          </a:p>
          <a:p>
            <a:pPr lvl="1"/>
            <a:r>
              <a:rPr lang="en-US" sz="2000" dirty="0"/>
              <a:t>More relaxed</a:t>
            </a:r>
          </a:p>
          <a:p>
            <a:pPr lvl="1"/>
            <a:r>
              <a:rPr lang="en-US" sz="2000" dirty="0"/>
              <a:t>Patient </a:t>
            </a:r>
          </a:p>
          <a:p>
            <a:pPr marL="25400" indent="0">
              <a:buNone/>
            </a:pPr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2294777-A104-4817-9280-3138DA26C182}"/>
              </a:ext>
            </a:extLst>
          </p:cNvPr>
          <p:cNvSpPr txBox="1">
            <a:spLocks/>
          </p:cNvSpPr>
          <p:nvPr/>
        </p:nvSpPr>
        <p:spPr>
          <a:xfrm>
            <a:off x="4738754" y="888602"/>
            <a:ext cx="3888889" cy="2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/>
              <a:t>Personality Type 1 (B)	</a:t>
            </a:r>
          </a:p>
          <a:p>
            <a:pPr lvl="1"/>
            <a:r>
              <a:rPr lang="en-US" sz="2000" dirty="0"/>
              <a:t>Aggressive</a:t>
            </a:r>
            <a:r>
              <a:rPr lang="en-US" sz="1600" dirty="0"/>
              <a:t>		</a:t>
            </a:r>
          </a:p>
          <a:p>
            <a:pPr lvl="1"/>
            <a:r>
              <a:rPr lang="en-US" sz="2000" dirty="0"/>
              <a:t>Competitive</a:t>
            </a:r>
          </a:p>
          <a:p>
            <a:pPr lvl="1"/>
            <a:r>
              <a:rPr lang="en-US" sz="2000" dirty="0"/>
              <a:t>Cynical</a:t>
            </a:r>
          </a:p>
          <a:p>
            <a:pPr lvl="1"/>
            <a:r>
              <a:rPr lang="en-US" sz="2000" dirty="0"/>
              <a:t>Mistrustful</a:t>
            </a:r>
          </a:p>
          <a:p>
            <a:pPr marL="25400" indent="0">
              <a:buFont typeface="Arial"/>
              <a:buNone/>
            </a:pPr>
            <a:endParaRPr lang="en-US" sz="20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510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Quick Note on Extent of Candidates Response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69B2-9AFD-44D3-B947-87DC64D6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8148" y="1472020"/>
            <a:ext cx="5580530" cy="3242336"/>
          </a:xfrm>
        </p:spPr>
        <p:txBody>
          <a:bodyPr/>
          <a:lstStyle/>
          <a:p>
            <a:r>
              <a:rPr lang="en-US" b="1" dirty="0"/>
              <a:t>1 = Strongly Disagree</a:t>
            </a:r>
          </a:p>
          <a:p>
            <a:r>
              <a:rPr lang="en-US" b="1" dirty="0"/>
              <a:t>2 = Somewhat Disagree</a:t>
            </a:r>
          </a:p>
          <a:p>
            <a:r>
              <a:rPr lang="en-US" b="1" dirty="0"/>
              <a:t>3 = Somewhat Agree</a:t>
            </a:r>
          </a:p>
          <a:p>
            <a:r>
              <a:rPr lang="en-US" b="1" dirty="0"/>
              <a:t>4 = Strongly Agree</a:t>
            </a:r>
          </a:p>
          <a:p>
            <a:pPr marL="25400" indent="0">
              <a:buNone/>
            </a:pPr>
            <a:endParaRPr lang="en-US" b="1" dirty="0"/>
          </a:p>
          <a:p>
            <a:pPr lvl="1"/>
            <a:endParaRPr lang="en-US" sz="32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2294777-A104-4817-9280-3138DA26C182}"/>
              </a:ext>
            </a:extLst>
          </p:cNvPr>
          <p:cNvSpPr txBox="1">
            <a:spLocks/>
          </p:cNvSpPr>
          <p:nvPr/>
        </p:nvSpPr>
        <p:spPr>
          <a:xfrm>
            <a:off x="4778413" y="1687789"/>
            <a:ext cx="3888889" cy="2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400" indent="0">
              <a:buFont typeface="Arial"/>
              <a:buNone/>
            </a:pPr>
            <a:endParaRPr lang="en-US" sz="20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1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Acquiring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69B2-9AFD-44D3-B947-87DC64D6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535" y="888600"/>
            <a:ext cx="8229600" cy="3366299"/>
          </a:xfrm>
        </p:spPr>
        <p:txBody>
          <a:bodyPr/>
          <a:lstStyle/>
          <a:p>
            <a:r>
              <a:rPr lang="en-US" sz="2400" dirty="0"/>
              <a:t>Dataset Search</a:t>
            </a:r>
          </a:p>
          <a:p>
            <a:r>
              <a:rPr lang="en-US" sz="2400" dirty="0"/>
              <a:t>Dataset Retrieval </a:t>
            </a:r>
          </a:p>
          <a:p>
            <a:r>
              <a:rPr lang="en-US" sz="2400" dirty="0"/>
              <a:t>Dataset Preparation</a:t>
            </a:r>
          </a:p>
          <a:p>
            <a:pPr lvl="1"/>
            <a:r>
              <a:rPr lang="en-US" sz="2400" dirty="0"/>
              <a:t>Creating Datasets by Splitting (activity.xlsx, effects.xlsx and scores.xlsx)</a:t>
            </a:r>
          </a:p>
          <a:p>
            <a:r>
              <a:rPr lang="en-US" sz="2400" dirty="0"/>
              <a:t>Dataset Modification</a:t>
            </a:r>
          </a:p>
          <a:p>
            <a:pPr lvl="1"/>
            <a:r>
              <a:rPr lang="en-US" sz="2400" dirty="0"/>
              <a:t>Changing Datatype on Personality Variable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9785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07807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09E3FAE-E8C0-4CC8-A9D0-0FC8844BF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968401"/>
              </p:ext>
            </p:extLst>
          </p:nvPr>
        </p:nvGraphicFramePr>
        <p:xfrm>
          <a:off x="1376979" y="1063229"/>
          <a:ext cx="6626711" cy="2818503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775422">
                  <a:extLst>
                    <a:ext uri="{9D8B030D-6E8A-4147-A177-3AD203B41FA5}">
                      <a16:colId xmlns:a16="http://schemas.microsoft.com/office/drawing/2014/main" val="1964720520"/>
                    </a:ext>
                  </a:extLst>
                </a:gridCol>
                <a:gridCol w="1286361">
                  <a:extLst>
                    <a:ext uri="{9D8B030D-6E8A-4147-A177-3AD203B41FA5}">
                      <a16:colId xmlns:a16="http://schemas.microsoft.com/office/drawing/2014/main" val="1305839998"/>
                    </a:ext>
                  </a:extLst>
                </a:gridCol>
                <a:gridCol w="2564928">
                  <a:extLst>
                    <a:ext uri="{9D8B030D-6E8A-4147-A177-3AD203B41FA5}">
                      <a16:colId xmlns:a16="http://schemas.microsoft.com/office/drawing/2014/main" val="4277306416"/>
                    </a:ext>
                  </a:extLst>
                </a:gridCol>
              </a:tblGrid>
              <a:tr h="6250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Statistical 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Visual Analysis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97784"/>
                  </a:ext>
                </a:extLst>
              </a:tr>
              <a:tr h="731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Activity.xlsx, Effects.xlsx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Scores.xlsx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58522"/>
                  </a:ext>
                </a:extLst>
              </a:tr>
              <a:tr h="731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RStudio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Tableau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829304"/>
                  </a:ext>
                </a:extLst>
              </a:tr>
              <a:tr h="731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 No. 1, 2 and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Analyzes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 No.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508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01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Methods and Procedures of Statistical Analysis 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69B2-9AFD-44D3-B947-87DC64D6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86633"/>
            <a:ext cx="8229600" cy="3366299"/>
          </a:xfrm>
        </p:spPr>
        <p:txBody>
          <a:bodyPr/>
          <a:lstStyle/>
          <a:p>
            <a:r>
              <a:rPr lang="en-US" sz="2800" dirty="0"/>
              <a:t>Correlation Matrix (for variable dependency)</a:t>
            </a:r>
          </a:p>
          <a:p>
            <a:r>
              <a:rPr lang="en-US" sz="2800" dirty="0"/>
              <a:t>Cohen’s D (for mean comparison)</a:t>
            </a:r>
          </a:p>
          <a:p>
            <a:r>
              <a:rPr lang="en-US" sz="2800" dirty="0"/>
              <a:t>Akaike Information Criterion (AIC) (for variable selection</a:t>
            </a:r>
          </a:p>
          <a:p>
            <a:r>
              <a:rPr lang="en-US" sz="2800" dirty="0"/>
              <a:t>Multinominal Regression (for checking association among dependent and independent variables)</a:t>
            </a:r>
          </a:p>
        </p:txBody>
      </p:sp>
    </p:spTree>
    <p:extLst>
      <p:ext uri="{BB962C8B-B14F-4D97-AF65-F5344CB8AC3E}">
        <p14:creationId xmlns:p14="http://schemas.microsoft.com/office/powerpoint/2010/main" val="388819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96F26E2-FE61-498F-B7F6-17E0B041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77388"/>
            <a:ext cx="4060236" cy="3588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081715-A27D-43AE-B672-183827919D9C}"/>
              </a:ext>
            </a:extLst>
          </p:cNvPr>
          <p:cNvSpPr txBox="1"/>
          <p:nvPr/>
        </p:nvSpPr>
        <p:spPr>
          <a:xfrm>
            <a:off x="4927002" y="1957892"/>
            <a:ext cx="406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Variables “</a:t>
            </a:r>
            <a:r>
              <a:rPr lang="en-US" sz="1800" b="1" dirty="0" err="1"/>
              <a:t>CallFamMem</a:t>
            </a:r>
            <a:r>
              <a:rPr lang="en-US" sz="1800" b="1" dirty="0"/>
              <a:t>” and “</a:t>
            </a:r>
            <a:r>
              <a:rPr lang="en-US" sz="1800" b="1" dirty="0" err="1"/>
              <a:t>CallFrnds</a:t>
            </a:r>
            <a:r>
              <a:rPr lang="en-US" sz="1800" b="1" dirty="0"/>
              <a:t>” have a strong positive </a:t>
            </a:r>
          </a:p>
          <a:p>
            <a:r>
              <a:rPr lang="en-US" sz="1800" b="1" dirty="0"/>
              <a:t>relationship.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A262E-7E20-4579-9E34-A966F84390DE}"/>
              </a:ext>
            </a:extLst>
          </p:cNvPr>
          <p:cNvSpPr txBox="1"/>
          <p:nvPr/>
        </p:nvSpPr>
        <p:spPr>
          <a:xfrm>
            <a:off x="1254042" y="4366112"/>
            <a:ext cx="406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Correlation matrix of Activity.xlsx</a:t>
            </a:r>
          </a:p>
        </p:txBody>
      </p:sp>
    </p:spTree>
    <p:extLst>
      <p:ext uri="{BB962C8B-B14F-4D97-AF65-F5344CB8AC3E}">
        <p14:creationId xmlns:p14="http://schemas.microsoft.com/office/powerpoint/2010/main" val="348470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81715-A27D-43AE-B672-183827919D9C}"/>
              </a:ext>
            </a:extLst>
          </p:cNvPr>
          <p:cNvSpPr txBox="1"/>
          <p:nvPr/>
        </p:nvSpPr>
        <p:spPr>
          <a:xfrm>
            <a:off x="2812037" y="3997798"/>
            <a:ext cx="406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 dirty="0"/>
          </a:p>
          <a:p>
            <a:r>
              <a:rPr lang="en-US" i="1" dirty="0"/>
              <a:t>Correlation Graph of Activity.xlsx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9576D2F-D125-445A-8BC6-CB3F7BEF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31" y="776183"/>
            <a:ext cx="5649938" cy="35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BF04D10-A629-45EC-BBC7-20DB1984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8" y="908524"/>
            <a:ext cx="5774222" cy="3563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081715-A27D-43AE-B672-183827919D9C}"/>
              </a:ext>
            </a:extLst>
          </p:cNvPr>
          <p:cNvSpPr txBox="1"/>
          <p:nvPr/>
        </p:nvSpPr>
        <p:spPr>
          <a:xfrm>
            <a:off x="3141233" y="2043953"/>
            <a:ext cx="600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“</a:t>
            </a:r>
            <a:r>
              <a:rPr lang="en-US" sz="1800" b="1" dirty="0" err="1"/>
              <a:t>Rlgn_Prctces</a:t>
            </a:r>
            <a:r>
              <a:rPr lang="en-US" sz="1800" b="1" dirty="0"/>
              <a:t>” had a total of 227 and “</a:t>
            </a:r>
            <a:r>
              <a:rPr lang="en-US" sz="1800" b="1" dirty="0" err="1"/>
              <a:t>Study_Purposes</a:t>
            </a:r>
            <a:r>
              <a:rPr lang="en-US" sz="1800" b="1" dirty="0"/>
              <a:t>” has a total of 275 missing data.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BC3C0-3C65-4813-A527-78CE318E19DE}"/>
              </a:ext>
            </a:extLst>
          </p:cNvPr>
          <p:cNvSpPr txBox="1"/>
          <p:nvPr/>
        </p:nvSpPr>
        <p:spPr>
          <a:xfrm>
            <a:off x="1414632" y="427486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Bar graph of missing data in Activity.xlsx datasets</a:t>
            </a:r>
          </a:p>
        </p:txBody>
      </p:sp>
    </p:spTree>
    <p:extLst>
      <p:ext uri="{BB962C8B-B14F-4D97-AF65-F5344CB8AC3E}">
        <p14:creationId xmlns:p14="http://schemas.microsoft.com/office/powerpoint/2010/main" val="363571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81715-A27D-43AE-B672-183827919D9C}"/>
              </a:ext>
            </a:extLst>
          </p:cNvPr>
          <p:cNvSpPr txBox="1"/>
          <p:nvPr/>
        </p:nvSpPr>
        <p:spPr>
          <a:xfrm>
            <a:off x="1648265" y="3836441"/>
            <a:ext cx="536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“Smoking” retained a perfect size effect of 0.2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F8C4950-98B6-4753-8568-1067F9EF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2" y="779023"/>
            <a:ext cx="6000000" cy="2838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F5A48-E5DA-4B22-BD5C-5C4C11D670D7}"/>
              </a:ext>
            </a:extLst>
          </p:cNvPr>
          <p:cNvSpPr txBox="1"/>
          <p:nvPr/>
        </p:nvSpPr>
        <p:spPr>
          <a:xfrm>
            <a:off x="1329262" y="3528664"/>
            <a:ext cx="648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Summary of standard mean difference with Cohen’s D by personality type</a:t>
            </a:r>
          </a:p>
        </p:txBody>
      </p:sp>
    </p:spTree>
    <p:extLst>
      <p:ext uri="{BB962C8B-B14F-4D97-AF65-F5344CB8AC3E}">
        <p14:creationId xmlns:p14="http://schemas.microsoft.com/office/powerpoint/2010/main" val="1210101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81715-A27D-43AE-B672-183827919D9C}"/>
              </a:ext>
            </a:extLst>
          </p:cNvPr>
          <p:cNvSpPr txBox="1"/>
          <p:nvPr/>
        </p:nvSpPr>
        <p:spPr>
          <a:xfrm>
            <a:off x="5377847" y="1694587"/>
            <a:ext cx="3603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Variables retained an AIC of 495.90 from the original value of 507.83 which proves our variables has validity since the resulting model came out to be lower.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A262E-7E20-4579-9E34-A966F84390DE}"/>
              </a:ext>
            </a:extLst>
          </p:cNvPr>
          <p:cNvSpPr txBox="1"/>
          <p:nvPr/>
        </p:nvSpPr>
        <p:spPr>
          <a:xfrm>
            <a:off x="1426165" y="3571539"/>
            <a:ext cx="266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AIC with a backward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4FCA3-ACFE-49FF-8D46-3EF41F24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21" y="867541"/>
            <a:ext cx="4665664" cy="27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1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150765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 Insights into Smartphone Obsession and its Adverse Effects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D4DF71E-74E8-4CC6-BEB8-C35031A2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" y="1063229"/>
            <a:ext cx="3679803" cy="318934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BD8E001-EC37-4FFA-A34A-B5BEE2C6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349" y="1244146"/>
            <a:ext cx="3566195" cy="1499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FA8B2-27B1-4601-94B0-8C51EE34DC67}"/>
              </a:ext>
            </a:extLst>
          </p:cNvPr>
          <p:cNvSpPr txBox="1"/>
          <p:nvPr/>
        </p:nvSpPr>
        <p:spPr>
          <a:xfrm>
            <a:off x="4534349" y="3046215"/>
            <a:ext cx="4152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Multinomial regression response level 2, 3 and 4 on the basis of 1 as a reference point. </a:t>
            </a:r>
          </a:p>
        </p:txBody>
      </p:sp>
    </p:spTree>
    <p:extLst>
      <p:ext uri="{BB962C8B-B14F-4D97-AF65-F5344CB8AC3E}">
        <p14:creationId xmlns:p14="http://schemas.microsoft.com/office/powerpoint/2010/main" val="1328580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F71E-74E8-4CC6-BEB8-C35031A2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6524" y="1244146"/>
            <a:ext cx="4277825" cy="3037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8E001-EC37-4FFA-A34A-B5BEE2C6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7476" y="1665735"/>
            <a:ext cx="3566195" cy="1261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FA8B2-27B1-4601-94B0-8C51EE34DC67}"/>
              </a:ext>
            </a:extLst>
          </p:cNvPr>
          <p:cNvSpPr txBox="1"/>
          <p:nvPr/>
        </p:nvSpPr>
        <p:spPr>
          <a:xfrm>
            <a:off x="4534349" y="3046215"/>
            <a:ext cx="4152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Multinomial regression response level 1, 3 and 4 on the basis of 2 as a reference point. </a:t>
            </a:r>
          </a:p>
        </p:txBody>
      </p:sp>
    </p:spTree>
    <p:extLst>
      <p:ext uri="{BB962C8B-B14F-4D97-AF65-F5344CB8AC3E}">
        <p14:creationId xmlns:p14="http://schemas.microsoft.com/office/powerpoint/2010/main" val="222424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F71E-74E8-4CC6-BEB8-C35031A2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532" y="951039"/>
            <a:ext cx="4223739" cy="3029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8E001-EC37-4FFA-A34A-B5BEE2C6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53996"/>
            <a:ext cx="3566195" cy="1286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FA8B2-27B1-4601-94B0-8C51EE34DC67}"/>
              </a:ext>
            </a:extLst>
          </p:cNvPr>
          <p:cNvSpPr txBox="1"/>
          <p:nvPr/>
        </p:nvSpPr>
        <p:spPr>
          <a:xfrm>
            <a:off x="4534349" y="3046215"/>
            <a:ext cx="4152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Multinomial regression response level 1, 2 and 4 on the basis of 3 as a reference point. </a:t>
            </a:r>
          </a:p>
        </p:txBody>
      </p:sp>
    </p:spTree>
    <p:extLst>
      <p:ext uri="{BB962C8B-B14F-4D97-AF65-F5344CB8AC3E}">
        <p14:creationId xmlns:p14="http://schemas.microsoft.com/office/powerpoint/2010/main" val="32202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F71E-74E8-4CC6-BEB8-C35031A2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5534" y="1063229"/>
            <a:ext cx="3679803" cy="3189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8E001-EC37-4FFA-A34A-B5BEE2C6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34349" y="1244146"/>
            <a:ext cx="3566195" cy="1499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FA8B2-27B1-4601-94B0-8C51EE34DC67}"/>
              </a:ext>
            </a:extLst>
          </p:cNvPr>
          <p:cNvSpPr txBox="1"/>
          <p:nvPr/>
        </p:nvSpPr>
        <p:spPr>
          <a:xfrm>
            <a:off x="4534349" y="3046215"/>
            <a:ext cx="4152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Multinomial regression response level 1, 2 and 3 on the basis of 4 as a reference point. </a:t>
            </a:r>
          </a:p>
        </p:txBody>
      </p:sp>
    </p:spTree>
    <p:extLst>
      <p:ext uri="{BB962C8B-B14F-4D97-AF65-F5344CB8AC3E}">
        <p14:creationId xmlns:p14="http://schemas.microsoft.com/office/powerpoint/2010/main" val="112067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Activity.xlsx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DB1C8-FB2C-434A-892E-B97C2E787D9E}"/>
              </a:ext>
            </a:extLst>
          </p:cNvPr>
          <p:cNvSpPr txBox="1"/>
          <p:nvPr/>
        </p:nvSpPr>
        <p:spPr>
          <a:xfrm>
            <a:off x="2657138" y="909340"/>
            <a:ext cx="4604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Insights from Multinomial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2F85C-4A09-4F54-92B3-984DBB651FDB}"/>
              </a:ext>
            </a:extLst>
          </p:cNvPr>
          <p:cNvSpPr txBox="1"/>
          <p:nvPr/>
        </p:nvSpPr>
        <p:spPr>
          <a:xfrm>
            <a:off x="0" y="1050697"/>
            <a:ext cx="925157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b="1" i="1" dirty="0">
                <a:effectLst/>
                <a:latin typeface="+mj-lt"/>
                <a:ea typeface="Times New Roman" panose="02020603050405020304" pitchFamily="18" charset="0"/>
              </a:rPr>
              <a:t>From response level 1</a:t>
            </a:r>
            <a:endParaRPr lang="en-US" sz="13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“Entertainment” had the highest odds ratio in all response levels 2, 3, 4 with a value of 1.48, 2.79, and 2.46 respectively.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sz="1300" dirty="0" err="1">
                <a:effectLst/>
                <a:latin typeface="+mj-lt"/>
                <a:ea typeface="Times New Roman" panose="02020603050405020304" pitchFamily="18" charset="0"/>
              </a:rPr>
              <a:t>Txtng</a:t>
            </a: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” had the increasing odds ratio in all response levels 2, 3, and 4 with a value of 0.74, 1.26, 1.85 respectively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b="1" i="1" dirty="0">
                <a:effectLst/>
                <a:latin typeface="+mj-lt"/>
                <a:ea typeface="Times New Roman" panose="02020603050405020304" pitchFamily="18" charset="0"/>
              </a:rPr>
              <a:t>From response level 2</a:t>
            </a:r>
            <a:endParaRPr lang="en-US" sz="13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sz="1300" dirty="0" err="1">
                <a:effectLst/>
                <a:latin typeface="+mj-lt"/>
                <a:ea typeface="Times New Roman" panose="02020603050405020304" pitchFamily="18" charset="0"/>
              </a:rPr>
              <a:t>RdNews</a:t>
            </a: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”  had the second-highest increasing odds ratio in all response levels 1, 3, and 4 with a value of 0.85, 1.15, and 1.86 respectively.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sz="1300" dirty="0" err="1">
                <a:effectLst/>
                <a:latin typeface="+mj-lt"/>
                <a:ea typeface="Times New Roman" panose="02020603050405020304" pitchFamily="18" charset="0"/>
              </a:rPr>
              <a:t>Txtng</a:t>
            </a: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” had the increasing odds ratio in all response levels 1, 3, and 4 with a value of 1.35, 1.70, and 2.50 respectively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b="1" i="1" dirty="0">
                <a:effectLst/>
                <a:latin typeface="+mj-lt"/>
                <a:ea typeface="Times New Roman" panose="02020603050405020304" pitchFamily="18" charset="0"/>
              </a:rPr>
              <a:t>From response level 3</a:t>
            </a:r>
            <a:endParaRPr lang="en-US" sz="13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sz="1300" dirty="0" err="1">
                <a:effectLst/>
                <a:latin typeface="+mj-lt"/>
                <a:ea typeface="Times New Roman" panose="02020603050405020304" pitchFamily="18" charset="0"/>
              </a:rPr>
              <a:t>Txtng</a:t>
            </a: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” had the highest increasing odds ratio of 0.79, 0.59, 1.47 in response levels 1, 2, and 4 respectively.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“Entertainment” had the second-highest increasing odds ratio of 0.36, 0.53, 88 in response levels 1, 2, and 4 respectively.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b="1" i="1" dirty="0">
                <a:effectLst/>
                <a:latin typeface="+mj-lt"/>
                <a:ea typeface="Times New Roman" panose="02020603050405020304" pitchFamily="18" charset="0"/>
              </a:rPr>
              <a:t>From response level 4</a:t>
            </a:r>
            <a:endParaRPr lang="en-US" sz="13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sz="1300" dirty="0" err="1">
                <a:effectLst/>
                <a:latin typeface="+mj-lt"/>
                <a:ea typeface="Times New Roman" panose="02020603050405020304" pitchFamily="18" charset="0"/>
              </a:rPr>
              <a:t>RdNews</a:t>
            </a: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” had the highest odds ratio in response levels 1 and 2 with a value of 1.10 and 1.30 respectively.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sz="1300" dirty="0" err="1">
                <a:effectLst/>
                <a:latin typeface="+mj-lt"/>
                <a:ea typeface="Times New Roman" panose="02020603050405020304" pitchFamily="18" charset="0"/>
              </a:rPr>
              <a:t>Txtng</a:t>
            </a: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” retained the second-highest odds ratio in response level 1 with a value of 0.54.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sz="1300" dirty="0" err="1">
                <a:effectLst/>
                <a:latin typeface="+mj-lt"/>
                <a:ea typeface="Times New Roman" panose="02020603050405020304" pitchFamily="18" charset="0"/>
              </a:rPr>
              <a:t>OthRsns</a:t>
            </a:r>
            <a:r>
              <a:rPr lang="en-US" sz="1300" dirty="0">
                <a:effectLst/>
                <a:latin typeface="+mj-lt"/>
                <a:ea typeface="Times New Roman" panose="02020603050405020304" pitchFamily="18" charset="0"/>
              </a:rPr>
              <a:t>” had an increased odds ratio in response levels 1, 2, and 3 with a value of 0.38, 0.57, 0.65.</a:t>
            </a:r>
          </a:p>
          <a:p>
            <a:endParaRPr lang="en-US" sz="1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082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7688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Effects.xlsx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CAFD261-BD70-4162-904F-9614902D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" y="688487"/>
            <a:ext cx="4612059" cy="4085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C1710-88BD-4366-B19C-15CC38F15560}"/>
              </a:ext>
            </a:extLst>
          </p:cNvPr>
          <p:cNvSpPr txBox="1"/>
          <p:nvPr/>
        </p:nvSpPr>
        <p:spPr>
          <a:xfrm>
            <a:off x="4751895" y="1833086"/>
            <a:ext cx="4392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Variables like “</a:t>
            </a:r>
            <a:r>
              <a:rPr lang="en-US" sz="1800" b="1" dirty="0" err="1"/>
              <a:t>TotAddiction_Score</a:t>
            </a:r>
            <a:r>
              <a:rPr lang="en-US" sz="1800" b="1" dirty="0"/>
              <a:t>”, “</a:t>
            </a:r>
            <a:r>
              <a:rPr lang="en-US" sz="1800" b="1" dirty="0" err="1"/>
              <a:t>Compulsive_Behaivor</a:t>
            </a:r>
            <a:r>
              <a:rPr lang="en-US" sz="1800" b="1" dirty="0"/>
              <a:t>”, “</a:t>
            </a:r>
            <a:r>
              <a:rPr lang="en-US" sz="1800" b="1" dirty="0" err="1"/>
              <a:t>Depression_Score</a:t>
            </a:r>
            <a:r>
              <a:rPr lang="en-US" sz="1800" b="1" dirty="0"/>
              <a:t>”, “</a:t>
            </a:r>
            <a:r>
              <a:rPr lang="en-US" sz="1800" b="1" dirty="0" err="1"/>
              <a:t>Anxiety_score</a:t>
            </a:r>
            <a:r>
              <a:rPr lang="en-US" sz="1800" b="1" dirty="0"/>
              <a:t>” and “</a:t>
            </a:r>
            <a:r>
              <a:rPr lang="en-US" sz="1800" b="1" dirty="0" err="1"/>
              <a:t>Functional_Impairment</a:t>
            </a:r>
            <a:r>
              <a:rPr lang="en-US" sz="1800" b="1" dirty="0"/>
              <a:t>” showed a high correlation.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2A819-92D4-4DF9-A372-A67E577F4F33}"/>
              </a:ext>
            </a:extLst>
          </p:cNvPr>
          <p:cNvSpPr txBox="1"/>
          <p:nvPr/>
        </p:nvSpPr>
        <p:spPr>
          <a:xfrm>
            <a:off x="1333949" y="4835723"/>
            <a:ext cx="2786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/>
                <a:latin typeface="+mj-lt"/>
                <a:ea typeface="Times New Roman" panose="02020603050405020304" pitchFamily="18" charset="0"/>
              </a:rPr>
              <a:t>Correlation matrix of effects.xlsx 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864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7688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Effects.xlsx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B86EF98-75F8-4188-B0BA-9F9EB358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35" y="641088"/>
            <a:ext cx="5486622" cy="3882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83D52-E573-4308-A278-8FFC37D0AE9E}"/>
              </a:ext>
            </a:extLst>
          </p:cNvPr>
          <p:cNvSpPr txBox="1"/>
          <p:nvPr/>
        </p:nvSpPr>
        <p:spPr>
          <a:xfrm>
            <a:off x="2345167" y="4513170"/>
            <a:ext cx="422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Correlation graph of Effects.xlsx dataset</a:t>
            </a:r>
          </a:p>
        </p:txBody>
      </p:sp>
    </p:spTree>
    <p:extLst>
      <p:ext uri="{BB962C8B-B14F-4D97-AF65-F5344CB8AC3E}">
        <p14:creationId xmlns:p14="http://schemas.microsoft.com/office/powerpoint/2010/main" val="568336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7688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Effects.xlsx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Box 25">
            <a:extLst>
              <a:ext uri="{FF2B5EF4-FFF2-40B4-BE49-F238E27FC236}">
                <a16:creationId xmlns:a16="http://schemas.microsoft.com/office/drawing/2014/main" id="{F08E67E9-6B53-4BC4-9B40-2C3F805D63FC}"/>
              </a:ext>
            </a:extLst>
          </p:cNvPr>
          <p:cNvSpPr txBox="1"/>
          <p:nvPr/>
        </p:nvSpPr>
        <p:spPr>
          <a:xfrm>
            <a:off x="252805" y="828339"/>
            <a:ext cx="5104503" cy="357162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0DB6D-E97B-4059-ACF9-A4F4D466E4C7}"/>
              </a:ext>
            </a:extLst>
          </p:cNvPr>
          <p:cNvSpPr txBox="1"/>
          <p:nvPr/>
        </p:nvSpPr>
        <p:spPr>
          <a:xfrm>
            <a:off x="763682" y="4399963"/>
            <a:ext cx="448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Bar graph of missing values from effects.xlsx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E26CF-3083-4799-9ACB-E7542E5B1D61}"/>
              </a:ext>
            </a:extLst>
          </p:cNvPr>
          <p:cNvSpPr txBox="1"/>
          <p:nvPr/>
        </p:nvSpPr>
        <p:spPr>
          <a:xfrm>
            <a:off x="3506993" y="1538344"/>
            <a:ext cx="57445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Most of the variables like “Anxiety _score”, “</a:t>
            </a:r>
            <a:r>
              <a:rPr lang="en-US" sz="1500" b="1" dirty="0" err="1"/>
              <a:t>Feel_Deprssd</a:t>
            </a:r>
            <a:r>
              <a:rPr lang="en-US" sz="1500" b="1" dirty="0"/>
              <a:t>”, “</a:t>
            </a:r>
            <a:r>
              <a:rPr lang="en-US" sz="1500" b="1" dirty="0" err="1"/>
              <a:t>Lttl_IntrstDoingThngs</a:t>
            </a:r>
            <a:r>
              <a:rPr lang="en-US" sz="1500" b="1" dirty="0"/>
              <a:t>” etc. are well over 200. We cannot exclude them since the exclusion will leave us with few variables for the analysis from which the accuracy of the result can be compromised. </a:t>
            </a:r>
          </a:p>
        </p:txBody>
      </p:sp>
    </p:spTree>
    <p:extLst>
      <p:ext uri="{BB962C8B-B14F-4D97-AF65-F5344CB8AC3E}">
        <p14:creationId xmlns:p14="http://schemas.microsoft.com/office/powerpoint/2010/main" val="3486538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76883"/>
            <a:ext cx="8170433" cy="52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Effects.xlsx Dataset</a:t>
            </a:r>
            <a:endParaRPr sz="18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 Box 48">
            <a:extLst>
              <a:ext uri="{FF2B5EF4-FFF2-40B4-BE49-F238E27FC236}">
                <a16:creationId xmlns:a16="http://schemas.microsoft.com/office/drawing/2014/main" id="{F063982D-08E8-48F0-A159-B2D5425D95EF}"/>
              </a:ext>
            </a:extLst>
          </p:cNvPr>
          <p:cNvSpPr txBox="1"/>
          <p:nvPr/>
        </p:nvSpPr>
        <p:spPr>
          <a:xfrm>
            <a:off x="333489" y="431095"/>
            <a:ext cx="2678652" cy="428130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0" name="Text Box 44">
            <a:extLst>
              <a:ext uri="{FF2B5EF4-FFF2-40B4-BE49-F238E27FC236}">
                <a16:creationId xmlns:a16="http://schemas.microsoft.com/office/drawing/2014/main" id="{6B0D4783-8D37-448E-8BB3-A0E2A1CA4FA1}"/>
              </a:ext>
            </a:extLst>
          </p:cNvPr>
          <p:cNvSpPr txBox="1"/>
          <p:nvPr/>
        </p:nvSpPr>
        <p:spPr>
          <a:xfrm>
            <a:off x="3259511" y="775932"/>
            <a:ext cx="4238625" cy="66421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54202-0670-437A-B430-AC44366E1F08}"/>
              </a:ext>
            </a:extLst>
          </p:cNvPr>
          <p:cNvSpPr txBox="1"/>
          <p:nvPr/>
        </p:nvSpPr>
        <p:spPr>
          <a:xfrm>
            <a:off x="3915784" y="1613647"/>
            <a:ext cx="47118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“</a:t>
            </a:r>
            <a:r>
              <a:rPr lang="en-US" b="1" dirty="0" err="1"/>
              <a:t>DecreasdTmeSlpQulty_SmrtPhneUse</a:t>
            </a:r>
            <a:r>
              <a:rPr lang="en-US" b="1" dirty="0"/>
              <a:t>”,” </a:t>
            </a:r>
            <a:r>
              <a:rPr lang="en-US" b="1" dirty="0" err="1"/>
              <a:t>CannotHveMeal_NosmrtPhn</a:t>
            </a:r>
            <a:r>
              <a:rPr lang="en-US" b="1" dirty="0"/>
              <a:t>” “</a:t>
            </a:r>
            <a:r>
              <a:rPr lang="en-US" b="1" dirty="0" err="1"/>
              <a:t>Compulsive_Behavior</a:t>
            </a:r>
            <a:r>
              <a:rPr lang="en-US" b="1" dirty="0"/>
              <a:t>” and “</a:t>
            </a:r>
            <a:r>
              <a:rPr lang="en-US" b="1" dirty="0" err="1"/>
              <a:t>Functional_Impairment</a:t>
            </a:r>
            <a:r>
              <a:rPr lang="en-US" b="1" dirty="0"/>
              <a:t>” retained a perfect size effect of 0.2. Meaning they are statistically significant in the effects.xlsx dataset.</a:t>
            </a:r>
          </a:p>
          <a:p>
            <a:endParaRPr lang="en-US" b="1" dirty="0"/>
          </a:p>
          <a:p>
            <a:r>
              <a:rPr lang="en-US" b="1" dirty="0"/>
              <a:t>Since “</a:t>
            </a:r>
            <a:r>
              <a:rPr lang="en-US" b="1" dirty="0" err="1"/>
              <a:t>Lttl_IntrstDoingthngs</a:t>
            </a:r>
            <a:r>
              <a:rPr lang="en-US" b="1" dirty="0"/>
              <a:t>” and “</a:t>
            </a:r>
            <a:r>
              <a:rPr lang="en-US" b="1" dirty="0" err="1"/>
              <a:t>NotAble_Stpworry</a:t>
            </a:r>
            <a:r>
              <a:rPr lang="en-US" b="1" dirty="0"/>
              <a:t>” retained a size effect of 0.306 and 0.523 respectively they were used for AIC alongside “</a:t>
            </a:r>
            <a:r>
              <a:rPr lang="en-US" b="1" dirty="0" err="1"/>
              <a:t>CannotHveMeal_NoSmrtPhn</a:t>
            </a:r>
            <a:r>
              <a:rPr lang="en-US" b="1" dirty="0"/>
              <a:t>” which retained a perfect size effect of 0.288. 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76841-5F19-4E08-9307-B55366468BBE}"/>
              </a:ext>
            </a:extLst>
          </p:cNvPr>
          <p:cNvSpPr txBox="1"/>
          <p:nvPr/>
        </p:nvSpPr>
        <p:spPr>
          <a:xfrm>
            <a:off x="96818" y="4835723"/>
            <a:ext cx="625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Standard mean difference with Cohen’s D in effects.xlsx dataset</a:t>
            </a:r>
          </a:p>
        </p:txBody>
      </p:sp>
    </p:spTree>
    <p:extLst>
      <p:ext uri="{BB962C8B-B14F-4D97-AF65-F5344CB8AC3E}">
        <p14:creationId xmlns:p14="http://schemas.microsoft.com/office/powerpoint/2010/main" val="2558536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7688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Effects.xlsx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Box 51">
            <a:extLst>
              <a:ext uri="{FF2B5EF4-FFF2-40B4-BE49-F238E27FC236}">
                <a16:creationId xmlns:a16="http://schemas.microsoft.com/office/drawing/2014/main" id="{CCFF32F5-0554-4A74-AE53-F1155A53315E}"/>
              </a:ext>
            </a:extLst>
          </p:cNvPr>
          <p:cNvSpPr txBox="1"/>
          <p:nvPr/>
        </p:nvSpPr>
        <p:spPr>
          <a:xfrm>
            <a:off x="446442" y="796570"/>
            <a:ext cx="4581525" cy="357187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20920-378A-4C32-8B84-BCDB2981D955}"/>
              </a:ext>
            </a:extLst>
          </p:cNvPr>
          <p:cNvSpPr txBox="1"/>
          <p:nvPr/>
        </p:nvSpPr>
        <p:spPr>
          <a:xfrm>
            <a:off x="1038113" y="4368445"/>
            <a:ext cx="24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AIC in select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37675-FB03-4E99-8FFA-122C0DE8E33F}"/>
              </a:ext>
            </a:extLst>
          </p:cNvPr>
          <p:cNvSpPr txBox="1"/>
          <p:nvPr/>
        </p:nvSpPr>
        <p:spPr>
          <a:xfrm>
            <a:off x="5411096" y="1043492"/>
            <a:ext cx="35392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 Variables were able to retain a lower AIC of 291.26 from 338.61, proving that selected variables are valid.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14776-6452-419C-95C9-1E8375323563}"/>
              </a:ext>
            </a:extLst>
          </p:cNvPr>
          <p:cNvSpPr txBox="1"/>
          <p:nvPr/>
        </p:nvSpPr>
        <p:spPr>
          <a:xfrm>
            <a:off x="720762" y="3657600"/>
            <a:ext cx="2485017" cy="4087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6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69B2-9AFD-44D3-B947-87DC64D69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portable device that does everything a cellphone does.</a:t>
            </a:r>
          </a:p>
          <a:p>
            <a:r>
              <a:rPr lang="en-US" dirty="0"/>
              <a:t>A phone with “smart” set of features</a:t>
            </a:r>
          </a:p>
          <a:p>
            <a:r>
              <a:rPr lang="en-US" dirty="0"/>
              <a:t>Can call, text, shoot pictures, take videos, send an email and much more.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36C4-B929-4384-9395-014AD67E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Smartphone?</a:t>
            </a:r>
          </a:p>
        </p:txBody>
      </p:sp>
    </p:spTree>
    <p:extLst>
      <p:ext uri="{BB962C8B-B14F-4D97-AF65-F5344CB8AC3E}">
        <p14:creationId xmlns:p14="http://schemas.microsoft.com/office/powerpoint/2010/main" val="16103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7688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Effects.xlsx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Box 54">
            <a:extLst>
              <a:ext uri="{FF2B5EF4-FFF2-40B4-BE49-F238E27FC236}">
                <a16:creationId xmlns:a16="http://schemas.microsoft.com/office/drawing/2014/main" id="{647924D6-4256-4557-A428-E19597AA2375}"/>
              </a:ext>
            </a:extLst>
          </p:cNvPr>
          <p:cNvSpPr txBox="1"/>
          <p:nvPr/>
        </p:nvSpPr>
        <p:spPr>
          <a:xfrm>
            <a:off x="-44565" y="958926"/>
            <a:ext cx="4784090" cy="347662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0B72C-EDE6-4DC7-A1C4-EA8778A12031}"/>
              </a:ext>
            </a:extLst>
          </p:cNvPr>
          <p:cNvSpPr txBox="1"/>
          <p:nvPr/>
        </p:nvSpPr>
        <p:spPr>
          <a:xfrm>
            <a:off x="19983" y="4378485"/>
            <a:ext cx="5072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Violin plot of selected variables in different personality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76824-0603-44BB-8588-23CA1913BC8A}"/>
              </a:ext>
            </a:extLst>
          </p:cNvPr>
          <p:cNvSpPr txBox="1"/>
          <p:nvPr/>
        </p:nvSpPr>
        <p:spPr>
          <a:xfrm>
            <a:off x="4739525" y="1963811"/>
            <a:ext cx="4501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Personality type 1 (B) has more thickness and spread out than personality type 0 (A). </a:t>
            </a:r>
          </a:p>
          <a:p>
            <a:endParaRPr lang="en-US" b="1" dirty="0"/>
          </a:p>
          <a:p>
            <a:r>
              <a:rPr lang="en-US" b="1" dirty="0"/>
              <a:t>Meaning, effects like not being able to stop worrying and inability to enjoy a meal has more impact on personality type 1 or B.</a:t>
            </a:r>
          </a:p>
        </p:txBody>
      </p:sp>
    </p:spTree>
    <p:extLst>
      <p:ext uri="{BB962C8B-B14F-4D97-AF65-F5344CB8AC3E}">
        <p14:creationId xmlns:p14="http://schemas.microsoft.com/office/powerpoint/2010/main" val="195393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7688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Scores.xlsx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 Box 62">
            <a:extLst>
              <a:ext uri="{FF2B5EF4-FFF2-40B4-BE49-F238E27FC236}">
                <a16:creationId xmlns:a16="http://schemas.microsoft.com/office/drawing/2014/main" id="{3285C193-A187-44E2-B593-2BD97A9DA4FD}"/>
              </a:ext>
            </a:extLst>
          </p:cNvPr>
          <p:cNvSpPr txBox="1"/>
          <p:nvPr/>
        </p:nvSpPr>
        <p:spPr>
          <a:xfrm>
            <a:off x="754380" y="699191"/>
            <a:ext cx="3092824" cy="374511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7" name="Text Box 57">
            <a:extLst>
              <a:ext uri="{FF2B5EF4-FFF2-40B4-BE49-F238E27FC236}">
                <a16:creationId xmlns:a16="http://schemas.microsoft.com/office/drawing/2014/main" id="{0F8ACD81-9AC2-447A-8A5B-D953F7C587F7}"/>
              </a:ext>
            </a:extLst>
          </p:cNvPr>
          <p:cNvSpPr txBox="1"/>
          <p:nvPr/>
        </p:nvSpPr>
        <p:spPr>
          <a:xfrm>
            <a:off x="4572000" y="668319"/>
            <a:ext cx="3235362" cy="380686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AD791-19A1-400D-8B7E-AC1236BD662A}"/>
              </a:ext>
            </a:extLst>
          </p:cNvPr>
          <p:cNvSpPr txBox="1"/>
          <p:nvPr/>
        </p:nvSpPr>
        <p:spPr>
          <a:xfrm>
            <a:off x="0" y="4399875"/>
            <a:ext cx="436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Bar graph of the variable “</a:t>
            </a:r>
            <a:r>
              <a:rPr lang="en-US" i="1" dirty="0" err="1"/>
              <a:t>Depression_score</a:t>
            </a:r>
            <a:r>
              <a:rPr lang="en-US" i="1" dirty="0"/>
              <a:t>” on </a:t>
            </a:r>
          </a:p>
          <a:p>
            <a:r>
              <a:rPr lang="en-US" i="1" dirty="0"/>
              <a:t>two personality types.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AEB25-E192-4059-AB20-6D7936BDC3CA}"/>
              </a:ext>
            </a:extLst>
          </p:cNvPr>
          <p:cNvSpPr txBox="1"/>
          <p:nvPr/>
        </p:nvSpPr>
        <p:spPr>
          <a:xfrm>
            <a:off x="4360881" y="4349753"/>
            <a:ext cx="323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Bar graph of the variable “Anxiety” on </a:t>
            </a:r>
          </a:p>
          <a:p>
            <a:r>
              <a:rPr lang="en-US" i="1" dirty="0"/>
              <a:t>two personality types.</a:t>
            </a:r>
          </a:p>
        </p:txBody>
      </p:sp>
    </p:spTree>
    <p:extLst>
      <p:ext uri="{BB962C8B-B14F-4D97-AF65-F5344CB8AC3E}">
        <p14:creationId xmlns:p14="http://schemas.microsoft.com/office/powerpoint/2010/main" val="2140980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7688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Analysis of Scores.xlsx Dataset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Box 59">
            <a:extLst>
              <a:ext uri="{FF2B5EF4-FFF2-40B4-BE49-F238E27FC236}">
                <a16:creationId xmlns:a16="http://schemas.microsoft.com/office/drawing/2014/main" id="{669CE7E5-E088-4F9B-BD4E-C84DED16A959}"/>
              </a:ext>
            </a:extLst>
          </p:cNvPr>
          <p:cNvSpPr txBox="1"/>
          <p:nvPr/>
        </p:nvSpPr>
        <p:spPr>
          <a:xfrm>
            <a:off x="457200" y="581534"/>
            <a:ext cx="3205778" cy="398043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4" name="Text Box 61">
            <a:extLst>
              <a:ext uri="{FF2B5EF4-FFF2-40B4-BE49-F238E27FC236}">
                <a16:creationId xmlns:a16="http://schemas.microsoft.com/office/drawing/2014/main" id="{0D394171-CA24-4B02-8B13-D2DBE5D3FE6A}"/>
              </a:ext>
            </a:extLst>
          </p:cNvPr>
          <p:cNvSpPr txBox="1"/>
          <p:nvPr/>
        </p:nvSpPr>
        <p:spPr>
          <a:xfrm>
            <a:off x="4023360" y="624514"/>
            <a:ext cx="3797449" cy="398043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4DF6D-F051-42BF-9FD3-88DC8F453357}"/>
              </a:ext>
            </a:extLst>
          </p:cNvPr>
          <p:cNvSpPr txBox="1"/>
          <p:nvPr/>
        </p:nvSpPr>
        <p:spPr>
          <a:xfrm>
            <a:off x="309282" y="4561965"/>
            <a:ext cx="320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Bar graph of “</a:t>
            </a:r>
            <a:r>
              <a:rPr lang="en-US" i="1" dirty="0" err="1"/>
              <a:t>Compulsive_Behavior</a:t>
            </a:r>
            <a:r>
              <a:rPr lang="en-US" i="1" dirty="0"/>
              <a:t>” among two personality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EBB05-FB3F-40B6-8FEC-0AA7B2C626E7}"/>
              </a:ext>
            </a:extLst>
          </p:cNvPr>
          <p:cNvSpPr txBox="1"/>
          <p:nvPr/>
        </p:nvSpPr>
        <p:spPr>
          <a:xfrm>
            <a:off x="3907715" y="4551207"/>
            <a:ext cx="320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Bar graph of “</a:t>
            </a:r>
            <a:r>
              <a:rPr lang="en-US" i="1" dirty="0" err="1"/>
              <a:t>Functional_Impairment</a:t>
            </a:r>
            <a:r>
              <a:rPr lang="en-US" i="1" dirty="0"/>
              <a:t>” among two personality types</a:t>
            </a:r>
          </a:p>
        </p:txBody>
      </p:sp>
    </p:spTree>
    <p:extLst>
      <p:ext uri="{BB962C8B-B14F-4D97-AF65-F5344CB8AC3E}">
        <p14:creationId xmlns:p14="http://schemas.microsoft.com/office/powerpoint/2010/main" val="1810554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69B2-9AFD-44D3-B947-87DC64D6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780603"/>
            <a:ext cx="8600739" cy="3662305"/>
          </a:xfrm>
        </p:spPr>
        <p:txBody>
          <a:bodyPr/>
          <a:lstStyle/>
          <a:p>
            <a:pPr marL="368300" indent="-342900">
              <a:buAutoNum type="arabicPeriod"/>
            </a:pPr>
            <a:r>
              <a:rPr lang="en-US" sz="1800" dirty="0"/>
              <a:t>Smoking was found to have a strong relationship with excessive smartphone usage smart people. </a:t>
            </a:r>
          </a:p>
          <a:p>
            <a:pPr marL="368300" indent="-342900">
              <a:buAutoNum type="arabicPeriod"/>
            </a:pPr>
            <a:r>
              <a:rPr lang="en-US" sz="1800" dirty="0"/>
              <a:t>Texting and entertainment showed a strong association among participants who admitted to excessive smartphone usage.</a:t>
            </a:r>
          </a:p>
          <a:p>
            <a:pPr marL="368300" indent="-342900">
              <a:buAutoNum type="arabicPeriod"/>
            </a:pPr>
            <a:r>
              <a:rPr lang="en-US" sz="1800" dirty="0"/>
              <a:t>Effects like decrease in sleep time, inability to enjoy a meal, general loss of interest in doing things, and ability to stop worrying were seen to have prominent impact on candidates.</a:t>
            </a:r>
          </a:p>
          <a:p>
            <a:pPr marL="368300" indent="-342900">
              <a:buAutoNum type="arabicPeriod"/>
            </a:pPr>
            <a:r>
              <a:rPr lang="en-US" sz="1800" dirty="0"/>
              <a:t>Candidates with Personality type 1 or B were susceptible to these effects</a:t>
            </a:r>
          </a:p>
          <a:p>
            <a:pPr marL="368300" indent="-342900">
              <a:buAutoNum type="arabicPeriod"/>
            </a:pPr>
            <a:r>
              <a:rPr lang="en-US" sz="1800" dirty="0"/>
              <a:t>Personality type 1 or B scored high on every SPAI based measures of anxiety, compulsive behavior, functional impairment and so on. This concludes personality type 1 or B is more vulnerable to psychological effects.</a:t>
            </a:r>
          </a:p>
          <a:p>
            <a:pPr marL="539750" indent="-514350">
              <a:buAutoNum type="arabicPeriod"/>
            </a:pP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36C4-B929-4384-9395-014AD67E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706631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2736C4-B929-4384-9395-014AD67E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 and Potential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BC908-E406-467B-A9C2-BE181BBAEAD6}"/>
              </a:ext>
            </a:extLst>
          </p:cNvPr>
          <p:cNvCxnSpPr/>
          <p:nvPr/>
        </p:nvCxnSpPr>
        <p:spPr>
          <a:xfrm>
            <a:off x="4496694" y="892885"/>
            <a:ext cx="0" cy="3775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0DC7A2-3EB5-47CA-A67F-187AD58C00B0}"/>
              </a:ext>
            </a:extLst>
          </p:cNvPr>
          <p:cNvSpPr txBox="1"/>
          <p:nvPr/>
        </p:nvSpPr>
        <p:spPr>
          <a:xfrm>
            <a:off x="193641" y="1333948"/>
            <a:ext cx="42178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No categorization of certain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Possible biases due to self-reporting of few qualitative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Possible Inaccuracies due to 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71880-CC34-4E6B-81F4-33B88F6C792F}"/>
              </a:ext>
            </a:extLst>
          </p:cNvPr>
          <p:cNvSpPr txBox="1"/>
          <p:nvPr/>
        </p:nvSpPr>
        <p:spPr>
          <a:xfrm>
            <a:off x="4894719" y="1333948"/>
            <a:ext cx="3954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Huge dataset extends the possibility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New iterations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New research question can be formed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10871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E7AD1-E7F1-4A8D-8A87-288719F3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5107"/>
            <a:ext cx="8229600" cy="857250"/>
          </a:xfrm>
        </p:spPr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14888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957891" y="398348"/>
            <a:ext cx="5039958" cy="6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Smartphone Users Statistics</a:t>
            </a:r>
            <a:endParaRPr sz="28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340AB1D-886D-4DF4-9563-AB784BF11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360364"/>
              </p:ext>
            </p:extLst>
          </p:nvPr>
        </p:nvGraphicFramePr>
        <p:xfrm>
          <a:off x="242046" y="1019046"/>
          <a:ext cx="5803752" cy="3650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037412-FFD3-4FF0-A7BB-D8FBDBA5953F}"/>
              </a:ext>
            </a:extLst>
          </p:cNvPr>
          <p:cNvSpPr txBox="1"/>
          <p:nvPr/>
        </p:nvSpPr>
        <p:spPr>
          <a:xfrm>
            <a:off x="6146201" y="1194099"/>
            <a:ext cx="299779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In 1995, 90 million (0.09 billion) people were smartphone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By 2020, that number skyrocketed to 6.9 billion.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EA1D1B-F0FF-46FF-A3A2-F8CFBA6A9456}"/>
              </a:ext>
            </a:extLst>
          </p:cNvPr>
          <p:cNvSpPr txBox="1"/>
          <p:nvPr/>
        </p:nvSpPr>
        <p:spPr>
          <a:xfrm>
            <a:off x="1605581" y="4542103"/>
            <a:ext cx="3151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Statista.com and PewResearch.org</a:t>
            </a:r>
          </a:p>
        </p:txBody>
      </p:sp>
    </p:spTree>
    <p:extLst>
      <p:ext uri="{BB962C8B-B14F-4D97-AF65-F5344CB8AC3E}">
        <p14:creationId xmlns:p14="http://schemas.microsoft.com/office/powerpoint/2010/main" val="9440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968649" y="32588"/>
            <a:ext cx="5039958" cy="6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Smartphone Users Statistics</a:t>
            </a:r>
            <a:endParaRPr sz="28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AA2ED056-84BB-4EC0-A114-F26F4C81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09" y="471760"/>
            <a:ext cx="3458617" cy="4164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E7E41-202A-4829-B097-D631BD33BFE7}"/>
              </a:ext>
            </a:extLst>
          </p:cNvPr>
          <p:cNvSpPr txBox="1"/>
          <p:nvPr/>
        </p:nvSpPr>
        <p:spPr>
          <a:xfrm>
            <a:off x="4835076" y="1559857"/>
            <a:ext cx="3545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By 2025, the global engagement with smartphone is expected to reach 7.49 billion. An estimated 8.55% growth within next 4 years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A89DF-1D83-4A28-AC07-4A02CEEADE0A}"/>
              </a:ext>
            </a:extLst>
          </p:cNvPr>
          <p:cNvSpPr txBox="1"/>
          <p:nvPr/>
        </p:nvSpPr>
        <p:spPr>
          <a:xfrm>
            <a:off x="428510" y="4573350"/>
            <a:ext cx="166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Statista.com</a:t>
            </a:r>
          </a:p>
        </p:txBody>
      </p:sp>
    </p:spTree>
    <p:extLst>
      <p:ext uri="{BB962C8B-B14F-4D97-AF65-F5344CB8AC3E}">
        <p14:creationId xmlns:p14="http://schemas.microsoft.com/office/powerpoint/2010/main" val="374251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968649" y="32588"/>
            <a:ext cx="5039958" cy="6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Smartphone Users Statistics</a:t>
            </a:r>
            <a:endParaRPr sz="28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ED056-84BB-4EC0-A114-F26F4C81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033" y="548052"/>
            <a:ext cx="4430258" cy="4047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F8E108-9CAA-42EB-8ABC-400DFEC40E22}"/>
              </a:ext>
            </a:extLst>
          </p:cNvPr>
          <p:cNvSpPr txBox="1"/>
          <p:nvPr/>
        </p:nvSpPr>
        <p:spPr>
          <a:xfrm>
            <a:off x="5583219" y="1290917"/>
            <a:ext cx="3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In the United States, there are 290 million smartphone users as of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By 2025, that number is projected to reach 311 million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38C13-459C-4BD4-9890-5D024F4715F1}"/>
              </a:ext>
            </a:extLst>
          </p:cNvPr>
          <p:cNvSpPr txBox="1"/>
          <p:nvPr/>
        </p:nvSpPr>
        <p:spPr>
          <a:xfrm>
            <a:off x="2074409" y="4584690"/>
            <a:ext cx="166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Statista.com</a:t>
            </a:r>
          </a:p>
        </p:txBody>
      </p:sp>
    </p:spTree>
    <p:extLst>
      <p:ext uri="{BB962C8B-B14F-4D97-AF65-F5344CB8AC3E}">
        <p14:creationId xmlns:p14="http://schemas.microsoft.com/office/powerpoint/2010/main" val="1893472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So, What is Smartphone Addiction?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69B2-9AFD-44D3-B947-87DC64D6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8600"/>
            <a:ext cx="8503920" cy="3790976"/>
          </a:xfrm>
        </p:spPr>
        <p:txBody>
          <a:bodyPr/>
          <a:lstStyle/>
          <a:p>
            <a:r>
              <a:rPr lang="en-US" dirty="0"/>
              <a:t>Smartphone addiction unlike a drug-related addiction is an extreme dependency or fixation with the very devices we use. It is the tendency to use smartphone more than what is considered normal.</a:t>
            </a:r>
          </a:p>
          <a:p>
            <a:r>
              <a:rPr lang="en-US" dirty="0"/>
              <a:t>An average person checks their phone 58 times a day.</a:t>
            </a:r>
          </a:p>
        </p:txBody>
      </p:sp>
    </p:spTree>
    <p:extLst>
      <p:ext uri="{BB962C8B-B14F-4D97-AF65-F5344CB8AC3E}">
        <p14:creationId xmlns:p14="http://schemas.microsoft.com/office/powerpoint/2010/main" val="218765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Generally Speculated Effects</a:t>
            </a:r>
            <a:endParaRPr sz="3600" b="1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69B2-9AFD-44D3-B947-87DC64D6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8600"/>
            <a:ext cx="8229600" cy="3366299"/>
          </a:xfrm>
        </p:spPr>
        <p:txBody>
          <a:bodyPr/>
          <a:lstStyle/>
          <a:p>
            <a:r>
              <a:rPr lang="en-US" dirty="0"/>
              <a:t>Physical (ex: inactivity, unjust habits)</a:t>
            </a:r>
          </a:p>
          <a:p>
            <a:r>
              <a:rPr lang="en-US" dirty="0"/>
              <a:t>Emotional (ex: loss of joy)</a:t>
            </a:r>
          </a:p>
          <a:p>
            <a:r>
              <a:rPr lang="en-US" dirty="0"/>
              <a:t>Mental (ex: compulsiveness)</a:t>
            </a:r>
          </a:p>
          <a:p>
            <a:r>
              <a:rPr lang="en-US" dirty="0"/>
              <a:t>Psychological (ex: mild depression)</a:t>
            </a:r>
          </a:p>
          <a:p>
            <a:r>
              <a:rPr lang="en-US" dirty="0"/>
              <a:t>Behavioral (ex: change in personality)</a:t>
            </a:r>
          </a:p>
        </p:txBody>
      </p:sp>
    </p:spTree>
    <p:extLst>
      <p:ext uri="{BB962C8B-B14F-4D97-AF65-F5344CB8AC3E}">
        <p14:creationId xmlns:p14="http://schemas.microsoft.com/office/powerpoint/2010/main" val="258971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69B2-9AFD-44D3-B947-87DC64D6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911" y="839097"/>
            <a:ext cx="8918089" cy="375441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1. What personal habits (i.e., smoking, alcohol drinking, and religious practices) candidates have that were susceptible to excessive smartphone usage?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2. For what activities (i.e., texting, calling, reading news, entertainment, other reasons) of smartphones led to excessive usage?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3. Is there any relationship between different effects (i.e., decrease in sleep quality, ability to stop worrying, not being able to enjoy a meal) and personality types (i.e., Type A and B)?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4. Which personality type (i.e., Type A or B) is more vulnerable to the effects (i.e., anxiety, compulsive behavior, functional impairment) of excessive smartphone usage?</a:t>
            </a:r>
          </a:p>
        </p:txBody>
      </p:sp>
    </p:spTree>
    <p:extLst>
      <p:ext uri="{BB962C8B-B14F-4D97-AF65-F5344CB8AC3E}">
        <p14:creationId xmlns:p14="http://schemas.microsoft.com/office/powerpoint/2010/main" val="1968627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1645</Words>
  <Application>Microsoft Office PowerPoint</Application>
  <PresentationFormat>On-screen Show (16:9)</PresentationFormat>
  <Paragraphs>179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Symbol</vt:lpstr>
      <vt:lpstr>Times New Roman</vt:lpstr>
      <vt:lpstr>Office Theme</vt:lpstr>
      <vt:lpstr>Capstone Presentation</vt:lpstr>
      <vt:lpstr>An Insights into Smartphone Obsession and its Adverse Effects</vt:lpstr>
      <vt:lpstr>What is a Smartphone?</vt:lpstr>
      <vt:lpstr>Smartphone Users Statistics</vt:lpstr>
      <vt:lpstr>Smartphone Users Statistics</vt:lpstr>
      <vt:lpstr>Smartphone Users Statistics</vt:lpstr>
      <vt:lpstr>So, What is Smartphone Addiction?</vt:lpstr>
      <vt:lpstr>Generally Speculated Effects</vt:lpstr>
      <vt:lpstr>Research Questions</vt:lpstr>
      <vt:lpstr>Quick Note on Personality Type</vt:lpstr>
      <vt:lpstr>Quick Note on Extent of Candidates Response</vt:lpstr>
      <vt:lpstr>Acquiring Dataset</vt:lpstr>
      <vt:lpstr>Analysis</vt:lpstr>
      <vt:lpstr>Methods and Procedures of Statistical Analysis </vt:lpstr>
      <vt:lpstr>Analysis of Activity.xlsx Dataset</vt:lpstr>
      <vt:lpstr>Analysis of Activity.xlsx Dataset</vt:lpstr>
      <vt:lpstr>Analysis of Activity.xlsx Dataset</vt:lpstr>
      <vt:lpstr>Analysis of Activity.xlsx Dataset</vt:lpstr>
      <vt:lpstr>Analysis of Activity.xlsx Dataset</vt:lpstr>
      <vt:lpstr>Analysis of Activity.xlsx Dataset</vt:lpstr>
      <vt:lpstr>Analysis of Activity.xlsx Dataset</vt:lpstr>
      <vt:lpstr>Analysis of Activity.xlsx Dataset</vt:lpstr>
      <vt:lpstr>Analysis of Activity.xlsx Dataset</vt:lpstr>
      <vt:lpstr>Analysis of Activity.xlsx Dataset</vt:lpstr>
      <vt:lpstr>Analysis of Effects.xlsx Dataset</vt:lpstr>
      <vt:lpstr>Analysis of Effects.xlsx Dataset</vt:lpstr>
      <vt:lpstr>Analysis of Effects.xlsx Dataset</vt:lpstr>
      <vt:lpstr>Analysis of Effects.xlsx Dataset</vt:lpstr>
      <vt:lpstr>Analysis of Effects.xlsx Dataset</vt:lpstr>
      <vt:lpstr>Analysis of Effects.xlsx Dataset</vt:lpstr>
      <vt:lpstr>Analysis of Scores.xlsx Dataset</vt:lpstr>
      <vt:lpstr>Analysis of Scores.xlsx Dataset</vt:lpstr>
      <vt:lpstr>Summary and Conclusion</vt:lpstr>
      <vt:lpstr>Limitation and Potential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Presentation</dc:title>
  <cp:lastModifiedBy>Karki, Sachin</cp:lastModifiedBy>
  <cp:revision>70</cp:revision>
  <dcterms:modified xsi:type="dcterms:W3CDTF">2021-11-27T19:09:17Z</dcterms:modified>
</cp:coreProperties>
</file>